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9"/>
  </p:notesMasterIdLst>
  <p:sldIdLst>
    <p:sldId id="257" r:id="rId4"/>
    <p:sldId id="258" r:id="rId5"/>
    <p:sldId id="276" r:id="rId6"/>
    <p:sldId id="278" r:id="rId7"/>
    <p:sldId id="279" r:id="rId8"/>
    <p:sldId id="280" r:id="rId9"/>
    <p:sldId id="259" r:id="rId10"/>
    <p:sldId id="281" r:id="rId11"/>
    <p:sldId id="262" r:id="rId12"/>
    <p:sldId id="260" r:id="rId13"/>
    <p:sldId id="264" r:id="rId14"/>
    <p:sldId id="329" r:id="rId15"/>
    <p:sldId id="330" r:id="rId16"/>
    <p:sldId id="314" r:id="rId17"/>
    <p:sldId id="315" r:id="rId18"/>
    <p:sldId id="316" r:id="rId19"/>
    <p:sldId id="266" r:id="rId20"/>
    <p:sldId id="322" r:id="rId21"/>
    <p:sldId id="268" r:id="rId22"/>
    <p:sldId id="323" r:id="rId23"/>
    <p:sldId id="283" r:id="rId24"/>
    <p:sldId id="334" r:id="rId25"/>
    <p:sldId id="335" r:id="rId26"/>
    <p:sldId id="326" r:id="rId27"/>
    <p:sldId id="325" r:id="rId28"/>
    <p:sldId id="307" r:id="rId29"/>
    <p:sldId id="306" r:id="rId30"/>
    <p:sldId id="295" r:id="rId31"/>
    <p:sldId id="313" r:id="rId32"/>
    <p:sldId id="285" r:id="rId33"/>
    <p:sldId id="286" r:id="rId34"/>
    <p:sldId id="332" r:id="rId35"/>
    <p:sldId id="287" r:id="rId36"/>
    <p:sldId id="333" r:id="rId37"/>
    <p:sldId id="331" r:id="rId38"/>
    <p:sldId id="301" r:id="rId39"/>
    <p:sldId id="300" r:id="rId40"/>
    <p:sldId id="302" r:id="rId41"/>
    <p:sldId id="303" r:id="rId42"/>
    <p:sldId id="304" r:id="rId43"/>
    <p:sldId id="289" r:id="rId44"/>
    <p:sldId id="317" r:id="rId45"/>
    <p:sldId id="336" r:id="rId46"/>
    <p:sldId id="292" r:id="rId47"/>
    <p:sldId id="293" r:id="rId48"/>
    <p:sldId id="291" r:id="rId49"/>
    <p:sldId id="297" r:id="rId50"/>
    <p:sldId id="308" r:id="rId51"/>
    <p:sldId id="298" r:id="rId52"/>
    <p:sldId id="309" r:id="rId53"/>
    <p:sldId id="299" r:id="rId54"/>
    <p:sldId id="327" r:id="rId55"/>
    <p:sldId id="328" r:id="rId56"/>
    <p:sldId id="275" r:id="rId57"/>
    <p:sldId id="3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C"/>
    <a:srgbClr val="F08843"/>
    <a:srgbClr val="11CD5D"/>
    <a:srgbClr val="FFC67F"/>
    <a:srgbClr val="8843F0"/>
    <a:srgbClr val="FFD26E"/>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0942" autoAdjust="0"/>
  </p:normalViewPr>
  <p:slideViewPr>
    <p:cSldViewPr snapToGrid="0">
      <p:cViewPr varScale="1">
        <p:scale>
          <a:sx n="49" d="100"/>
          <a:sy n="49" d="100"/>
        </p:scale>
        <p:origin x="133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7/24/2022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Bootstrap resamples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371774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34</a:t>
            </a:fld>
            <a:endParaRPr lang="en-US"/>
          </a:p>
        </p:txBody>
      </p:sp>
    </p:spTree>
    <p:extLst>
      <p:ext uri="{BB962C8B-B14F-4D97-AF65-F5344CB8AC3E}">
        <p14:creationId xmlns:p14="http://schemas.microsoft.com/office/powerpoint/2010/main" val="3817534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35</a:t>
            </a:fld>
            <a:endParaRPr lang="en-US"/>
          </a:p>
        </p:txBody>
      </p:sp>
    </p:spTree>
    <p:extLst>
      <p:ext uri="{BB962C8B-B14F-4D97-AF65-F5344CB8AC3E}">
        <p14:creationId xmlns:p14="http://schemas.microsoft.com/office/powerpoint/2010/main" val="294105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40</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41</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42</a:t>
            </a:fld>
            <a:endParaRPr lang="en-US"/>
          </a:p>
        </p:txBody>
      </p:sp>
    </p:spTree>
    <p:extLst>
      <p:ext uri="{BB962C8B-B14F-4D97-AF65-F5344CB8AC3E}">
        <p14:creationId xmlns:p14="http://schemas.microsoft.com/office/powerpoint/2010/main" val="3678112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Pigtail proof coil</a:t>
            </a:r>
          </a:p>
          <a:p>
            <a:r>
              <a:rPr lang="en-US" dirty="0" smtClean="0"/>
              <a:t>Lets</a:t>
            </a:r>
            <a:r>
              <a:rPr lang="en-US" baseline="0" dirty="0" smtClean="0"/>
              <a:t> brewers take samples from big beer tanks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a:t>
            </a:fld>
            <a:endParaRPr lang="en-US"/>
          </a:p>
        </p:txBody>
      </p:sp>
    </p:spTree>
    <p:extLst>
      <p:ext uri="{BB962C8B-B14F-4D97-AF65-F5344CB8AC3E}">
        <p14:creationId xmlns:p14="http://schemas.microsoft.com/office/powerpoint/2010/main" val="34560490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features themselves</a:t>
            </a:r>
            <a:r>
              <a:rPr lang="en-US" baseline="0" dirty="0" smtClean="0"/>
              <a:t> – e.g., according to this model, flipper length is really important, but which island the penguin comes from isn’t.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43</a:t>
            </a:fld>
            <a:endParaRPr lang="en-US"/>
          </a:p>
        </p:txBody>
      </p:sp>
    </p:spTree>
    <p:extLst>
      <p:ext uri="{BB962C8B-B14F-4D97-AF65-F5344CB8AC3E}">
        <p14:creationId xmlns:p14="http://schemas.microsoft.com/office/powerpoint/2010/main" val="1958979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45</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46</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47</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features themselves</a:t>
            </a:r>
            <a:r>
              <a:rPr lang="en-US" baseline="0" dirty="0" smtClean="0"/>
              <a:t> – e.g., according to this model, flipper length is really important, but which island the penguin comes from isn’t.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51</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52</a:t>
            </a:fld>
            <a:endParaRPr lang="en-US"/>
          </a:p>
        </p:txBody>
      </p:sp>
    </p:spTree>
    <p:extLst>
      <p:ext uri="{BB962C8B-B14F-4D97-AF65-F5344CB8AC3E}">
        <p14:creationId xmlns:p14="http://schemas.microsoft.com/office/powerpoint/2010/main" val="687939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53</a:t>
            </a:fld>
            <a:endParaRPr lang="en-US"/>
          </a:p>
        </p:txBody>
      </p:sp>
    </p:spTree>
    <p:extLst>
      <p:ext uri="{BB962C8B-B14F-4D97-AF65-F5344CB8AC3E}">
        <p14:creationId xmlns:p14="http://schemas.microsoft.com/office/powerpoint/2010/main" val="38848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Wire crimper</a:t>
            </a:r>
          </a:p>
          <a:p>
            <a:r>
              <a:rPr lang="en-US" dirty="0" smtClean="0"/>
              <a:t>Useful</a:t>
            </a:r>
            <a:r>
              <a:rPr lang="en-US" baseline="0" dirty="0" smtClean="0"/>
              <a:t> for dealing with large electrical lugs</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3</a:t>
            </a:fld>
            <a:endParaRPr lang="en-US"/>
          </a:p>
        </p:txBody>
      </p:sp>
    </p:spTree>
    <p:extLst>
      <p:ext uri="{BB962C8B-B14F-4D97-AF65-F5344CB8AC3E}">
        <p14:creationId xmlns:p14="http://schemas.microsoft.com/office/powerpoint/2010/main" val="100272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6</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10</a:t>
            </a:fld>
            <a:endParaRPr lang="en-US"/>
          </a:p>
        </p:txBody>
      </p:sp>
    </p:spTree>
    <p:extLst>
      <p:ext uri="{BB962C8B-B14F-4D97-AF65-F5344CB8AC3E}">
        <p14:creationId xmlns:p14="http://schemas.microsoft.com/office/powerpoint/2010/main" val="3710981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18</a:t>
            </a:fld>
            <a:endParaRPr lang="en-US"/>
          </a:p>
        </p:txBody>
      </p:sp>
    </p:spTree>
    <p:extLst>
      <p:ext uri="{BB962C8B-B14F-4D97-AF65-F5344CB8AC3E}">
        <p14:creationId xmlns:p14="http://schemas.microsoft.com/office/powerpoint/2010/main" val="25350317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22</a:t>
            </a:fld>
            <a:endParaRPr lang="en-US"/>
          </a:p>
        </p:txBody>
      </p:sp>
    </p:spTree>
    <p:extLst>
      <p:ext uri="{BB962C8B-B14F-4D97-AF65-F5344CB8AC3E}">
        <p14:creationId xmlns:p14="http://schemas.microsoft.com/office/powerpoint/2010/main" val="129192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35474558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1928831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hyperlink" Target="https://www.tmwr.org/" TargetMode="External"/><Relationship Id="rId3" Type="http://schemas.openxmlformats.org/officeDocument/2006/relationships/hyperlink" Target="https://mjskay.github.io/ggdist/index.html" TargetMode="External"/><Relationship Id="rId7" Type="http://schemas.openxmlformats.org/officeDocument/2006/relationships/hyperlink" Target="https://www.jstor.org/stable/2965703" TargetMode="External"/><Relationship Id="rId2" Type="http://schemas.openxmlformats.org/officeDocument/2006/relationships/hyperlink" Target="https://github.com/Akai01/ngboostForecast" TargetMode="External"/><Relationship Id="rId1" Type="http://schemas.openxmlformats.org/officeDocument/2006/relationships/slideLayout" Target="../slideLayouts/slideLayout8.xml"/><Relationship Id="rId6" Type="http://schemas.openxmlformats.org/officeDocument/2006/relationships/hyperlink" Target="https://www.cambridge.org/core/books/bootstrap-methods-and-their-application/ED2FD043579F27952363566DC09CBD6A" TargetMode="External"/><Relationship Id="rId5" Type="http://schemas.openxmlformats.org/officeDocument/2006/relationships/hyperlink" Target="https://github.com/wilkelab/ungeviz" TargetMode="External"/><Relationship Id="rId4" Type="http://schemas.openxmlformats.org/officeDocument/2006/relationships/hyperlink" Target="https://github.com/brshallo/spin" TargetMode="External"/><Relationship Id="rId9" Type="http://schemas.openxmlformats.org/officeDocument/2006/relationships/hyperlink" Target="http://appliedpredictivemodeling.com/"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4744937"/>
            <a:ext cx="5882640" cy="1365365"/>
          </a:xfrm>
          <a:prstGeom prst="rect">
            <a:avLst/>
          </a:prstGeom>
          <a:noFill/>
        </p:spPr>
        <p:txBody>
          <a:bodyPr wrap="square" lIns="36000" tIns="36000" rIns="36000" bIns="36000" rtlCol="0">
            <a:spAutoFit/>
          </a:bodyPr>
          <a:lstStyle/>
          <a:p>
            <a:r>
              <a:rPr lang="en-US" sz="2800" b="1"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800" b="1" dirty="0" smtClean="0">
                <a:solidFill>
                  <a:srgbClr val="FFD26E"/>
                </a:solidFill>
                <a:latin typeface="Source Sans Pro Light" panose="020B0403030403020204" pitchFamily="34" charset="0"/>
                <a:cs typeface="Leelawadee UI Semilight" panose="020B0402040204020203" pitchFamily="34" charset="-34"/>
              </a:rPr>
              <a:t>@</a:t>
            </a:r>
            <a:r>
              <a:rPr lang="en-US" sz="2800" b="1"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800" b="1" dirty="0" smtClean="0">
              <a:solidFill>
                <a:srgbClr val="FFD26E"/>
              </a:solidFill>
              <a:latin typeface="Source Sans Pro Light" panose="020B0403030403020204" pitchFamily="34" charset="0"/>
              <a:cs typeface="Leelawadee UI Semilight" panose="020B0402040204020203" pitchFamily="34" charset="-34"/>
            </a:endParaRPr>
          </a:p>
          <a:p>
            <a:r>
              <a:rPr lang="en-US" sz="2800" b="1" dirty="0" smtClean="0">
                <a:solidFill>
                  <a:srgbClr val="FFD26E"/>
                </a:solidFill>
                <a:latin typeface="Source Sans Pro Light" panose="020B0403030403020204" pitchFamily="34" charset="0"/>
                <a:cs typeface="Leelawadee UI Semilight" panose="020B0402040204020203" pitchFamily="34" charset="-34"/>
              </a:rPr>
              <a:t>2022-07-27</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5612681"/>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Patient satisfaction survey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Administer, understand, improve</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Answering questions</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a:stretch>
            <a:fillRect/>
          </a:stretch>
        </p:blipFill>
        <p:spPr>
          <a:xfrm>
            <a:off x="8793576" y="487680"/>
            <a:ext cx="2857500" cy="857250"/>
          </a:xfrm>
          <a:prstGeom prst="rect">
            <a:avLst/>
          </a:prstGeom>
        </p:spPr>
      </p:pic>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812" y="354875"/>
            <a:ext cx="4611188" cy="3074125"/>
          </a:xfrm>
          <a:prstGeom prst="rect">
            <a:avLst/>
          </a:prstGeom>
        </p:spPr>
      </p:pic>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84812" y="354875"/>
            <a:ext cx="9222376" cy="3074125"/>
            <a:chOff x="1084218" y="632098"/>
            <a:chExt cx="9222376" cy="30741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spTree>
    <p:extLst>
      <p:ext uri="{BB962C8B-B14F-4D97-AF65-F5344CB8AC3E}">
        <p14:creationId xmlns:p14="http://schemas.microsoft.com/office/powerpoint/2010/main" val="400391076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171386800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1056396" y="1853766"/>
            <a:ext cx="10079209" cy="315046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are the drivers of patient satisfaction?</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What will our score be?</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many responses are we expecting?</a:t>
            </a:r>
          </a:p>
        </p:txBody>
      </p:sp>
    </p:spTree>
    <p:extLst>
      <p:ext uri="{BB962C8B-B14F-4D97-AF65-F5344CB8AC3E}">
        <p14:creationId xmlns:p14="http://schemas.microsoft.com/office/powerpoint/2010/main" val="35871858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Sampling Coil 304 Stainless Steel Pigtail Proof Coil 5.5ft coil 3mm ID x  4mm OD Conical Fermenter Accessories - AliExpress Home &amp; Gard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3667" y="846667"/>
            <a:ext cx="5164667" cy="516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3520" y="1143000"/>
            <a:ext cx="11866880" cy="4572000"/>
            <a:chOff x="223520" y="1143000"/>
            <a:chExt cx="11866880" cy="4572000"/>
          </a:xfrm>
        </p:grpSpPr>
        <p:sp>
          <p:nvSpPr>
            <p:cNvPr id="26" name="Oval 25"/>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7" name="Oval 26"/>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8" name="Oval 27"/>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29" name="Group 28"/>
            <p:cNvGrpSpPr/>
            <p:nvPr/>
          </p:nvGrpSpPr>
          <p:grpSpPr>
            <a:xfrm>
              <a:off x="1459832" y="2700255"/>
              <a:ext cx="2099377" cy="2112033"/>
              <a:chOff x="1780672" y="3847770"/>
              <a:chExt cx="1780674" cy="1491027"/>
            </a:xfrm>
          </p:grpSpPr>
          <p:cxnSp>
            <p:nvCxnSpPr>
              <p:cNvPr id="39" name="Straight Connector 38"/>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935889" y="2714871"/>
              <a:ext cx="2316480" cy="2082800"/>
              <a:chOff x="8325852" y="3530118"/>
              <a:chExt cx="1780674" cy="1242065"/>
            </a:xfrm>
          </p:grpSpPr>
          <p:sp>
            <p:nvSpPr>
              <p:cNvPr id="36" name="Freeform 35"/>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33" name="TextBox 32"/>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34" name="TextBox 33"/>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
          <p:nvSpPr>
            <p:cNvPr id="35" name="TextBox 34"/>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grpSp>
    </p:spTree>
    <p:extLst>
      <p:ext uri="{BB962C8B-B14F-4D97-AF65-F5344CB8AC3E}">
        <p14:creationId xmlns:p14="http://schemas.microsoft.com/office/powerpoint/2010/main" val="8137126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grpSp>
        <p:nvGrpSpPr>
          <p:cNvPr id="73" name="Group 72"/>
          <p:cNvGrpSpPr/>
          <p:nvPr/>
        </p:nvGrpSpPr>
        <p:grpSpPr>
          <a:xfrm>
            <a:off x="1093694" y="2337869"/>
            <a:ext cx="10004612" cy="1352390"/>
            <a:chOff x="1093694" y="2752805"/>
            <a:chExt cx="10004612" cy="1352390"/>
          </a:xfrm>
        </p:grpSpPr>
        <p:sp>
          <p:nvSpPr>
            <p:cNvPr id="2" name="Rectangle 1"/>
            <p:cNvSpPr/>
            <p:nvPr/>
          </p:nvSpPr>
          <p:spPr bwMode="gray">
            <a:xfrm>
              <a:off x="1093694" y="2752805"/>
              <a:ext cx="10004612"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 name="Rectangle 4"/>
            <p:cNvSpPr/>
            <p:nvPr/>
          </p:nvSpPr>
          <p:spPr bwMode="gray">
            <a:xfrm>
              <a:off x="2583114" y="2752805"/>
              <a:ext cx="751755"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Rectangle 7"/>
            <p:cNvSpPr/>
            <p:nvPr/>
          </p:nvSpPr>
          <p:spPr bwMode="gray">
            <a:xfrm>
              <a:off x="3334869" y="2752805"/>
              <a:ext cx="3073637"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Rectangle 8"/>
            <p:cNvSpPr/>
            <p:nvPr/>
          </p:nvSpPr>
          <p:spPr bwMode="gray">
            <a:xfrm>
              <a:off x="333487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Rectangle 9"/>
            <p:cNvSpPr/>
            <p:nvPr/>
          </p:nvSpPr>
          <p:spPr bwMode="gray">
            <a:xfrm>
              <a:off x="382665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Rectangle 15"/>
            <p:cNvSpPr/>
            <p:nvPr/>
          </p:nvSpPr>
          <p:spPr bwMode="gray">
            <a:xfrm>
              <a:off x="358076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Rectangle 16"/>
            <p:cNvSpPr/>
            <p:nvPr/>
          </p:nvSpPr>
          <p:spPr bwMode="gray">
            <a:xfrm>
              <a:off x="407254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Rectangle 17"/>
            <p:cNvSpPr/>
            <p:nvPr/>
          </p:nvSpPr>
          <p:spPr bwMode="gray">
            <a:xfrm>
              <a:off x="481022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9" name="Rectangle 18"/>
            <p:cNvSpPr/>
            <p:nvPr/>
          </p:nvSpPr>
          <p:spPr bwMode="gray">
            <a:xfrm>
              <a:off x="4318438"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0" name="Rectangle 19"/>
            <p:cNvSpPr/>
            <p:nvPr/>
          </p:nvSpPr>
          <p:spPr bwMode="gray">
            <a:xfrm>
              <a:off x="456433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1" name="Rectangle 20"/>
            <p:cNvSpPr/>
            <p:nvPr/>
          </p:nvSpPr>
          <p:spPr bwMode="gray">
            <a:xfrm>
              <a:off x="603967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2" name="Rectangle 21"/>
            <p:cNvSpPr/>
            <p:nvPr/>
          </p:nvSpPr>
          <p:spPr bwMode="gray">
            <a:xfrm>
              <a:off x="505611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3" name="Rectangle 22"/>
            <p:cNvSpPr/>
            <p:nvPr/>
          </p:nvSpPr>
          <p:spPr bwMode="gray">
            <a:xfrm>
              <a:off x="554789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4" name="Rectangle 23"/>
            <p:cNvSpPr/>
            <p:nvPr/>
          </p:nvSpPr>
          <p:spPr bwMode="gray">
            <a:xfrm>
              <a:off x="530200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5" name="Rectangle 24"/>
            <p:cNvSpPr/>
            <p:nvPr/>
          </p:nvSpPr>
          <p:spPr bwMode="gray">
            <a:xfrm>
              <a:off x="579378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1" name="Rectangle 30"/>
            <p:cNvSpPr/>
            <p:nvPr/>
          </p:nvSpPr>
          <p:spPr bwMode="gray">
            <a:xfrm>
              <a:off x="628556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2" name="Rectangle 31"/>
            <p:cNvSpPr/>
            <p:nvPr/>
          </p:nvSpPr>
          <p:spPr bwMode="gray">
            <a:xfrm>
              <a:off x="6408528" y="2752805"/>
              <a:ext cx="391278"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3" name="Rectangle 32"/>
            <p:cNvSpPr/>
            <p:nvPr/>
          </p:nvSpPr>
          <p:spPr bwMode="gray">
            <a:xfrm>
              <a:off x="7430620" y="2752805"/>
              <a:ext cx="481417"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752805"/>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5" name="Rectangle 34"/>
            <p:cNvSpPr/>
            <p:nvPr/>
          </p:nvSpPr>
          <p:spPr bwMode="gray">
            <a:xfrm>
              <a:off x="7919746" y="2752805"/>
              <a:ext cx="1961922"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6" name="Rectangle 35"/>
            <p:cNvSpPr/>
            <p:nvPr/>
          </p:nvSpPr>
          <p:spPr bwMode="gray">
            <a:xfrm>
              <a:off x="791974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7" name="Rectangle 36"/>
            <p:cNvSpPr/>
            <p:nvPr/>
          </p:nvSpPr>
          <p:spPr bwMode="gray">
            <a:xfrm>
              <a:off x="841152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8" name="Rectangle 37"/>
            <p:cNvSpPr/>
            <p:nvPr/>
          </p:nvSpPr>
          <p:spPr bwMode="gray">
            <a:xfrm>
              <a:off x="816563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9" name="Rectangle 38"/>
            <p:cNvSpPr/>
            <p:nvPr/>
          </p:nvSpPr>
          <p:spPr bwMode="gray">
            <a:xfrm>
              <a:off x="8657421"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0" name="Rectangle 39"/>
            <p:cNvSpPr/>
            <p:nvPr/>
          </p:nvSpPr>
          <p:spPr bwMode="gray">
            <a:xfrm>
              <a:off x="939509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1" name="Rectangle 40"/>
            <p:cNvSpPr/>
            <p:nvPr/>
          </p:nvSpPr>
          <p:spPr bwMode="gray">
            <a:xfrm>
              <a:off x="8903313"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2" name="Rectangle 41"/>
            <p:cNvSpPr/>
            <p:nvPr/>
          </p:nvSpPr>
          <p:spPr bwMode="gray">
            <a:xfrm>
              <a:off x="914920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3" name="Rectangle 42"/>
            <p:cNvSpPr/>
            <p:nvPr/>
          </p:nvSpPr>
          <p:spPr bwMode="gray">
            <a:xfrm>
              <a:off x="964098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1" name="Rectangle 50"/>
            <p:cNvSpPr/>
            <p:nvPr/>
          </p:nvSpPr>
          <p:spPr bwMode="gray">
            <a:xfrm>
              <a:off x="9886894" y="2752805"/>
              <a:ext cx="476395"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3" name="Rectangle 52"/>
            <p:cNvSpPr/>
            <p:nvPr/>
          </p:nvSpPr>
          <p:spPr bwMode="gray">
            <a:xfrm>
              <a:off x="6799807" y="2752805"/>
              <a:ext cx="630813"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rgbClr val="11CD5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6" y="4467763"/>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
          <p:nvSpPr>
            <p:cNvPr id="65" name="Rectangle 64"/>
            <p:cNvSpPr/>
            <p:nvPr/>
          </p:nvSpPr>
          <p:spPr bwMode="gray">
            <a:xfrm>
              <a:off x="3337441" y="5428770"/>
              <a:ext cx="685800" cy="68323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Tree>
    <p:extLst>
      <p:ext uri="{BB962C8B-B14F-4D97-AF65-F5344CB8AC3E}">
        <p14:creationId xmlns:p14="http://schemas.microsoft.com/office/powerpoint/2010/main" val="10184263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2" name="Rectangle 1"/>
          <p:cNvSpPr/>
          <p:nvPr/>
        </p:nvSpPr>
        <p:spPr bwMode="gray">
          <a:xfrm>
            <a:off x="1093694" y="2337869"/>
            <a:ext cx="10004612" cy="13523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337869"/>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5" name="Rectangle 64"/>
            <p:cNvSpPr/>
            <p:nvPr/>
          </p:nvSpPr>
          <p:spPr bwMode="gray">
            <a:xfrm>
              <a:off x="3337441"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
        <p:nvSpPr>
          <p:cNvPr id="47" name="TextBox 46"/>
          <p:cNvSpPr txBox="1"/>
          <p:nvPr/>
        </p:nvSpPr>
        <p:spPr bwMode="gray">
          <a:xfrm>
            <a:off x="4374853" y="2700713"/>
            <a:ext cx="2706026" cy="626701"/>
          </a:xfrm>
          <a:prstGeom prst="rect">
            <a:avLst/>
          </a:prstGeom>
          <a:noFill/>
        </p:spPr>
        <p:txBody>
          <a:bodyPr wrap="square" lIns="36000" tIns="36000" rIns="36000" bIns="36000" rtlCol="0" anchor="ctr">
            <a:spAutoFit/>
          </a:bodyPr>
          <a:lstStyle/>
          <a:p>
            <a:pPr marL="0" indent="0" algn="ctr">
              <a:buNone/>
            </a:pPr>
            <a:r>
              <a:rPr lang="en-US" sz="3600" dirty="0" err="1" smtClean="0">
                <a:solidFill>
                  <a:schemeClr val="bg1"/>
                </a:solidFill>
                <a:latin typeface="Source Sans Pro Light" panose="020B0403030403020204" pitchFamily="34" charset="0"/>
              </a:rPr>
              <a:t>tidymodels</a:t>
            </a:r>
            <a:endParaRPr lang="en-US" sz="3600" dirty="0" smtClean="0">
              <a:solidFill>
                <a:schemeClr val="bg1"/>
              </a:solidFill>
              <a:latin typeface="Source Sans Pro Light" panose="020B0403030403020204" pitchFamily="34" charset="0"/>
            </a:endParaRPr>
          </a:p>
        </p:txBody>
      </p:sp>
      <p:sp>
        <p:nvSpPr>
          <p:cNvPr id="48" name="TextBox 47"/>
          <p:cNvSpPr txBox="1"/>
          <p:nvPr/>
        </p:nvSpPr>
        <p:spPr bwMode="gray">
          <a:xfrm>
            <a:off x="9377784" y="1577884"/>
            <a:ext cx="2706026" cy="626701"/>
          </a:xfrm>
          <a:prstGeom prst="rect">
            <a:avLst/>
          </a:prstGeom>
          <a:noFill/>
        </p:spPr>
        <p:txBody>
          <a:bodyPr wrap="square" lIns="36000" tIns="36000" rIns="36000" bIns="36000" rtlCol="0" anchor="ctr">
            <a:spAutoFit/>
          </a:bodyPr>
          <a:lstStyle/>
          <a:p>
            <a:pPr marL="0" indent="0" algn="ctr">
              <a:buNone/>
            </a:pPr>
            <a:r>
              <a:rPr lang="en-US" sz="3600" b="1" dirty="0" err="1" smtClean="0">
                <a:solidFill>
                  <a:srgbClr val="F08843"/>
                </a:solidFill>
                <a:latin typeface="Source Sans Pro Light" panose="020B0403030403020204" pitchFamily="34" charset="0"/>
              </a:rPr>
              <a:t>workboots</a:t>
            </a:r>
            <a:endParaRPr lang="en-US" sz="3600" b="1" dirty="0" smtClean="0">
              <a:solidFill>
                <a:srgbClr val="F08843"/>
              </a:solidFill>
              <a:latin typeface="Source Sans Pro Light" panose="020B0403030403020204" pitchFamily="34" charset="0"/>
            </a:endParaRPr>
          </a:p>
        </p:txBody>
      </p:sp>
      <p:sp>
        <p:nvSpPr>
          <p:cNvPr id="20" name="TextBox 19"/>
          <p:cNvSpPr txBox="1"/>
          <p:nvPr/>
        </p:nvSpPr>
        <p:spPr bwMode="gray">
          <a:xfrm>
            <a:off x="3359160" y="4566297"/>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Tree>
    <p:extLst>
      <p:ext uri="{BB962C8B-B14F-4D97-AF65-F5344CB8AC3E}">
        <p14:creationId xmlns:p14="http://schemas.microsoft.com/office/powerpoint/2010/main" val="9997873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orkboots</a:t>
            </a:r>
            <a:r>
              <a:rPr lang="en-US" sz="6000" b="1" dirty="0" smtClean="0">
                <a:solidFill>
                  <a:srgbClr val="F08843"/>
                </a:solidFill>
                <a:latin typeface="Leelawadee UI Semilight" panose="020B0402040204020203" pitchFamily="34" charset="-34"/>
                <a:cs typeface="Leelawadee UI Semilight" panose="020B0402040204020203" pitchFamily="34" charset="-34"/>
              </a:rPr>
              <a:t> checklist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029723" cy="3150469"/>
          </a:xfrm>
          <a:prstGeom prst="rect">
            <a:avLst/>
          </a:prstGeom>
          <a:noFill/>
        </p:spPr>
        <p:txBody>
          <a:bodyPr wrap="square" lIns="36000" tIns="36000" rIns="36000" bIns="36000" rtlCol="0">
            <a:spAutoFit/>
          </a:bodyPr>
          <a:lstStyle/>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Normally distributed residuals</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Time to run</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Actually need powerful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79" y="2044499"/>
            <a:ext cx="4572000" cy="2800350"/>
          </a:xfrm>
          <a:prstGeom prst="rect">
            <a:avLst/>
          </a:prstGeom>
        </p:spPr>
      </p:pic>
    </p:spTree>
    <p:extLst>
      <p:ext uri="{BB962C8B-B14F-4D97-AF65-F5344CB8AC3E}">
        <p14:creationId xmlns:p14="http://schemas.microsoft.com/office/powerpoint/2010/main" val="243979252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h</a:t>
            </a:r>
            <a:r>
              <a:rPr lang="en-US" sz="6000" b="1" dirty="0" smtClean="0">
                <a:solidFill>
                  <a:srgbClr val="F08843"/>
                </a:solidFill>
                <a:latin typeface="Leelawadee UI Semilight" panose="020B0402040204020203" pitchFamily="34" charset="-34"/>
                <a:cs typeface="Leelawadee UI Semilight" panose="020B0402040204020203" pitchFamily="34" charset="-34"/>
              </a:rPr>
              <a:t>ow this works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7250716" cy="2534916"/>
          </a:xfrm>
          <a:prstGeom prst="rect">
            <a:avLst/>
          </a:prstGeom>
          <a:noFill/>
        </p:spPr>
        <p:txBody>
          <a:bodyPr wrap="square" lIns="36000" tIns="36000" rIns="36000" bIns="36000" rtlCol="0">
            <a:spAutoFit/>
          </a:bodyPr>
          <a:lstStyle/>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Generate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Fit many models to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Predict on new data</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Summarize prediction range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1610" y="1062564"/>
            <a:ext cx="4148667" cy="4148667"/>
          </a:xfrm>
          <a:prstGeom prst="rect">
            <a:avLst/>
          </a:prstGeom>
        </p:spPr>
      </p:pic>
    </p:spTree>
    <p:extLst>
      <p:ext uri="{BB962C8B-B14F-4D97-AF65-F5344CB8AC3E}">
        <p14:creationId xmlns:p14="http://schemas.microsoft.com/office/powerpoint/2010/main" val="307494045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F9F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BURNDY PAT750XT18V Patriot 12-Ton Crimper, 2.6Ah 18V NiM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0178" y="1007534"/>
            <a:ext cx="5891644" cy="484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7" name="Rectangle 6"/>
          <p:cNvSpPr/>
          <p:nvPr/>
        </p:nvSpPr>
        <p:spPr bwMode="gray">
          <a:xfrm>
            <a:off x="2194560" y="2652696"/>
            <a:ext cx="2847703" cy="351761"/>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768024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8" name="Rectangle 7"/>
          <p:cNvSpPr/>
          <p:nvPr/>
        </p:nvSpPr>
        <p:spPr bwMode="gray">
          <a:xfrm>
            <a:off x="2785782" y="5213016"/>
            <a:ext cx="4398789" cy="351761"/>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27127580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03700"/>
          </a:xfrm>
          <a:prstGeom prst="rect">
            <a:avLst/>
          </a:prstGeom>
          <a:noFill/>
        </p:spPr>
        <p:txBody>
          <a:bodyPr wrap="square" lIns="36000" tIns="36000" rIns="36000" bIns="36000" rtlCol="0">
            <a:spAutoFit/>
          </a:bodyPr>
          <a:lstStyle/>
          <a:p>
            <a:pPr marL="0" indent="0" algn="ctr">
              <a:buNone/>
            </a:pPr>
            <a:r>
              <a:rPr lang="en-US" sz="5400" b="1" dirty="0">
                <a:solidFill>
                  <a:srgbClr val="F08843"/>
                </a:solidFill>
                <a:latin typeface="Leelawadee UI Semilight" panose="020B0402040204020203" pitchFamily="34" charset="-34"/>
                <a:cs typeface="Leelawadee UI Semilight" panose="020B0402040204020203" pitchFamily="34" charset="-34"/>
              </a:rPr>
              <a:t>t</a:t>
            </a:r>
            <a:r>
              <a:rPr lang="en-US" sz="5400" b="1" dirty="0" smtClean="0">
                <a:solidFill>
                  <a:srgbClr val="F08843"/>
                </a:solidFill>
                <a:latin typeface="Leelawadee UI Semilight" panose="020B0402040204020203" pitchFamily="34" charset="-34"/>
                <a:cs typeface="Leelawadee UI Semilight" panose="020B0402040204020203" pitchFamily="34" charset="-34"/>
              </a:rPr>
              <a:t>ime for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workboots</a:t>
            </a:r>
            <a:r>
              <a:rPr lang="en-US" sz="5400" b="1" dirty="0" smtClean="0">
                <a:solidFill>
                  <a:srgbClr val="F08843"/>
                </a:solidFill>
                <a:latin typeface="Leelawadee UI Semilight" panose="020B0402040204020203" pitchFamily="34" charset="-34"/>
                <a:cs typeface="Leelawadee UI Semilight" panose="020B0402040204020203" pitchFamily="34" charset="-34"/>
              </a:rPr>
              <a:t>!</a:t>
            </a:r>
          </a:p>
        </p:txBody>
      </p:sp>
    </p:spTree>
    <p:extLst>
      <p:ext uri="{BB962C8B-B14F-4D97-AF65-F5344CB8AC3E}">
        <p14:creationId xmlns:p14="http://schemas.microsoft.com/office/powerpoint/2010/main" val="23220582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5912927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give it a shot!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315046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Specific tool, specific job</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prediction intervals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Use any model type</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2576" y="1499462"/>
            <a:ext cx="3051054" cy="3520447"/>
          </a:xfrm>
          <a:prstGeom prst="rect">
            <a:avLst/>
          </a:prstGeom>
        </p:spPr>
      </p:pic>
    </p:spTree>
    <p:extLst>
      <p:ext uri="{BB962C8B-B14F-4D97-AF65-F5344CB8AC3E}">
        <p14:creationId xmlns:p14="http://schemas.microsoft.com/office/powerpoint/2010/main" val="110664618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96033"/>
          </a:xfrm>
          <a:prstGeom prst="rect">
            <a:avLst/>
          </a:prstGeom>
          <a:noFill/>
        </p:spPr>
        <p:txBody>
          <a:bodyPr wrap="square" lIns="36000" tIns="36000" rIns="36000" bIns="36000" rtlCol="0">
            <a:spAutoFit/>
          </a:bodyPr>
          <a:lstStyle/>
          <a:p>
            <a:pPr marL="0" indent="0" algn="ctr">
              <a:buNone/>
            </a:pPr>
            <a:r>
              <a:rPr lang="en-US" sz="6000" b="1" dirty="0">
                <a:solidFill>
                  <a:srgbClr val="F08843"/>
                </a:solidFill>
                <a:latin typeface="Leelawadee UI Semilight" panose="020B0402040204020203" pitchFamily="34" charset="-34"/>
                <a:cs typeface="Leelawadee UI Semilight" panose="020B0402040204020203" pitchFamily="34" charset="-34"/>
              </a:rPr>
              <a:t>t</a:t>
            </a:r>
            <a:r>
              <a:rPr lang="en-US" sz="6000" b="1" dirty="0" smtClean="0">
                <a:solidFill>
                  <a:srgbClr val="F08843"/>
                </a:solidFill>
                <a:latin typeface="Leelawadee UI Semilight" panose="020B0402040204020203" pitchFamily="34" charset="-34"/>
                <a:cs typeface="Leelawadee UI Semilight" panose="020B0402040204020203" pitchFamily="34" charset="-34"/>
              </a:rPr>
              <a:t>hank you! </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6518431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2604339"/>
            <a:ext cx="6865746" cy="565146"/>
          </a:xfrm>
          <a:prstGeom prst="rect">
            <a:avLst/>
          </a:prstGeom>
          <a:noFill/>
        </p:spPr>
        <p:txBody>
          <a:bodyPr wrap="square" lIns="36000" tIns="36000" rIns="36000" bIns="36000" rtlCol="0">
            <a:spAutoFit/>
          </a:bodyPr>
          <a:lstStyle/>
          <a:p>
            <a:pPr marL="0" indent="0">
              <a:buNone/>
            </a:pPr>
            <a:r>
              <a:rPr lang="en-US" sz="3200" b="1" dirty="0">
                <a:solidFill>
                  <a:srgbClr val="F08843"/>
                </a:solidFill>
                <a:latin typeface="Leelawadee UI Semilight" panose="020B0402040204020203" pitchFamily="34" charset="-34"/>
                <a:cs typeface="Leelawadee UI Semilight" panose="020B0402040204020203" pitchFamily="34" charset="-34"/>
              </a:rPr>
              <a:t>a</a:t>
            </a:r>
            <a:r>
              <a:rPr lang="en-US" sz="3200" b="1" dirty="0" smtClean="0">
                <a:solidFill>
                  <a:srgbClr val="F08843"/>
                </a:solidFill>
                <a:latin typeface="Leelawadee UI Semilight" panose="020B0402040204020203" pitchFamily="34" charset="-34"/>
                <a:cs typeface="Leelawadee UI Semilight" panose="020B0402040204020203" pitchFamily="34" charset="-34"/>
              </a:rPr>
              <a:t>dditional resources</a:t>
            </a:r>
            <a:endParaRPr lang="en-US" sz="28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3173302"/>
            <a:ext cx="8681483" cy="3119691"/>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Packages</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2"/>
              </a:rPr>
              <a:t>ngboostForecast</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 </a:t>
            </a:r>
            <a:r>
              <a:rPr lang="en-US" dirty="0">
                <a:latin typeface="Source Sans Pro Light" panose="020B0403030403020204" pitchFamily="34" charset="0"/>
                <a:cs typeface="Leelawadee UI Semilight" panose="020B0402040204020203" pitchFamily="34" charset="-34"/>
              </a:rPr>
              <a:t>Probabilistic forecasting with Python’s </a:t>
            </a:r>
            <a:r>
              <a:rPr lang="en-US" dirty="0" err="1" smtClean="0">
                <a:latin typeface="Source Sans Pro Light" panose="020B0403030403020204" pitchFamily="34" charset="0"/>
                <a:cs typeface="Leelawadee UI Semilight" panose="020B0402040204020203" pitchFamily="34" charset="-34"/>
              </a:rPr>
              <a:t>ngboost</a:t>
            </a:r>
            <a:r>
              <a:rPr lang="en-US" dirty="0" smtClean="0">
                <a:latin typeface="Source Sans Pro Light" panose="020B0403030403020204" pitchFamily="34" charset="0"/>
                <a:cs typeface="Leelawadee UI Semilight" panose="020B0402040204020203" pitchFamily="34" charset="-34"/>
              </a:rPr>
              <a:t>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3"/>
              </a:rPr>
              <a:t>ggdist</a:t>
            </a:r>
            <a:r>
              <a:rPr lang="en-US" dirty="0" smtClean="0">
                <a:latin typeface="Source Sans Pro Light" panose="020B0403030403020204" pitchFamily="34" charset="0"/>
                <a:cs typeface="Leelawadee UI Semilight" panose="020B0402040204020203" pitchFamily="34" charset="-34"/>
              </a:rPr>
              <a:t> : Visualizations of distributions and uncertainty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hlinkClick r:id="rId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4"/>
              </a:rPr>
              <a:t>spin</a:t>
            </a:r>
            <a:r>
              <a:rPr lang="en-US" dirty="0" smtClean="0">
                <a:latin typeface="Source Sans Pro Light" panose="020B0403030403020204" pitchFamily="34" charset="0"/>
                <a:cs typeface="Leelawadee UI Semilight" panose="020B0402040204020203" pitchFamily="34" charset="-34"/>
              </a:rPr>
              <a:t> : Functions for simulating prediction intervals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5"/>
              </a:rPr>
              <a:t>u</a:t>
            </a:r>
            <a:r>
              <a:rPr lang="en-US" dirty="0" smtClean="0">
                <a:latin typeface="Source Sans Pro Light" panose="020B0403030403020204" pitchFamily="34" charset="0"/>
                <a:cs typeface="Leelawadee UI Semilight" panose="020B0402040204020203" pitchFamily="34" charset="-34"/>
                <a:hlinkClick r:id="rId5"/>
              </a:rPr>
              <a:t>ngeviz</a:t>
            </a:r>
            <a:r>
              <a:rPr lang="en-US" dirty="0" smtClean="0">
                <a:latin typeface="Source Sans Pro Light" panose="020B0403030403020204" pitchFamily="34" charset="0"/>
                <a:cs typeface="Leelawadee UI Semilight" panose="020B0402040204020203" pitchFamily="34" charset="-34"/>
              </a:rPr>
              <a:t> : Tools for visualizing uncertainty with ggplot2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endParaRPr lang="en-US" dirty="0">
              <a:latin typeface="Source Sans Pro Light" panose="020B0403030403020204" pitchFamily="34" charset="0"/>
              <a:cs typeface="Leelawadee UI Semilight" panose="020B0402040204020203" pitchFamily="34" charset="-34"/>
            </a:endParaRPr>
          </a:p>
          <a:p>
            <a:r>
              <a:rPr lang="en-US" b="1" dirty="0" smtClean="0">
                <a:latin typeface="Source Sans Pro Light" panose="020B0403030403020204" pitchFamily="34" charset="0"/>
                <a:cs typeface="Leelawadee UI Semilight" panose="020B0402040204020203" pitchFamily="34" charset="-34"/>
              </a:rPr>
              <a:t>Reading</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6"/>
              </a:rPr>
              <a:t>Bootstrap Methods and their Application, (Davison and </a:t>
            </a:r>
            <a:r>
              <a:rPr lang="en-US" dirty="0" err="1" smtClean="0">
                <a:latin typeface="Source Sans Pro Light" panose="020B0403030403020204" pitchFamily="34" charset="0"/>
                <a:cs typeface="Leelawadee UI Semilight" panose="020B0402040204020203" pitchFamily="34" charset="-34"/>
                <a:hlinkClick r:id="rId6"/>
              </a:rPr>
              <a:t>Hinkley</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7"/>
              </a:rPr>
              <a:t>Improvements on Cross Validation – the .632+ Bootstrap Method, (</a:t>
            </a:r>
            <a:r>
              <a:rPr lang="en-US" dirty="0" err="1" smtClean="0">
                <a:latin typeface="Source Sans Pro Light" panose="020B0403030403020204" pitchFamily="34" charset="0"/>
                <a:cs typeface="Leelawadee UI Semilight" panose="020B0402040204020203" pitchFamily="34" charset="-34"/>
                <a:hlinkClick r:id="rId7"/>
              </a:rPr>
              <a:t>Efron</a:t>
            </a:r>
            <a:r>
              <a:rPr lang="en-US" dirty="0" smtClean="0">
                <a:latin typeface="Source Sans Pro Light" panose="020B0403030403020204" pitchFamily="34" charset="0"/>
                <a:cs typeface="Leelawadee UI Semilight" panose="020B0402040204020203" pitchFamily="34" charset="-34"/>
                <a:hlinkClick r:id="rId7"/>
              </a:rPr>
              <a:t> and </a:t>
            </a:r>
            <a:r>
              <a:rPr lang="en-US" dirty="0" err="1" smtClean="0">
                <a:latin typeface="Source Sans Pro Light" panose="020B0403030403020204" pitchFamily="34" charset="0"/>
                <a:cs typeface="Leelawadee UI Semilight" panose="020B0402040204020203" pitchFamily="34" charset="-34"/>
                <a:hlinkClick r:id="rId7"/>
              </a:rPr>
              <a:t>Tibshirani</a:t>
            </a:r>
            <a:r>
              <a:rPr lang="en-US" dirty="0" smtClean="0">
                <a:latin typeface="Source Sans Pro Light" panose="020B0403030403020204" pitchFamily="34" charset="0"/>
                <a:cs typeface="Leelawadee UI Semilight" panose="020B0402040204020203" pitchFamily="34" charset="-34"/>
                <a:hlinkClick r:id="rId7"/>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8"/>
              </a:rPr>
              <a:t>Tidy Modeling with R (Kuhn and </a:t>
            </a:r>
            <a:r>
              <a:rPr lang="en-US" dirty="0" err="1" smtClean="0">
                <a:latin typeface="Source Sans Pro Light" panose="020B0403030403020204" pitchFamily="34" charset="0"/>
                <a:cs typeface="Leelawadee UI Semilight" panose="020B0402040204020203" pitchFamily="34" charset="-34"/>
                <a:hlinkClick r:id="rId8"/>
              </a:rPr>
              <a:t>Silge</a:t>
            </a:r>
            <a:r>
              <a:rPr lang="en-US" dirty="0" smtClean="0">
                <a:latin typeface="Source Sans Pro Light" panose="020B0403030403020204" pitchFamily="34" charset="0"/>
                <a:cs typeface="Leelawadee UI Semilight" panose="020B0402040204020203" pitchFamily="34" charset="-34"/>
                <a:hlinkClick r:id="rId8"/>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9"/>
              </a:rPr>
              <a:t>Applied Predictive Modeling (Kuhn and Johnson)</a:t>
            </a:r>
            <a:endParaRPr lang="en-US" dirty="0" smtClean="0">
              <a:latin typeface="Source Sans Pro Light" panose="020B0403030403020204" pitchFamily="34" charset="0"/>
              <a:cs typeface="Leelawadee UI Semilight" panose="020B0402040204020203" pitchFamily="34" charset="-34"/>
            </a:endParaRPr>
          </a:p>
        </p:txBody>
      </p:sp>
      <p:sp>
        <p:nvSpPr>
          <p:cNvPr id="4" name="TextBox 3"/>
          <p:cNvSpPr txBox="1"/>
          <p:nvPr/>
        </p:nvSpPr>
        <p:spPr bwMode="gray">
          <a:xfrm>
            <a:off x="540893" y="657013"/>
            <a:ext cx="6865746" cy="565146"/>
          </a:xfrm>
          <a:prstGeom prst="rect">
            <a:avLst/>
          </a:prstGeom>
          <a:noFill/>
        </p:spPr>
        <p:txBody>
          <a:bodyPr wrap="square" lIns="36000" tIns="36000" rIns="36000" bIns="36000" rtlCol="0">
            <a:spAutoFit/>
          </a:bodyPr>
          <a:lstStyle/>
          <a:p>
            <a:pPr marL="0" indent="0">
              <a:buNone/>
            </a:pPr>
            <a:r>
              <a:rPr lang="en-US" sz="3200" b="1" dirty="0">
                <a:solidFill>
                  <a:srgbClr val="F08843"/>
                </a:solidFill>
                <a:latin typeface="Leelawadee UI Semilight" panose="020B0402040204020203" pitchFamily="34" charset="-34"/>
                <a:cs typeface="Leelawadee UI Semilight" panose="020B0402040204020203" pitchFamily="34" charset="-34"/>
              </a:rPr>
              <a:t>c</a:t>
            </a:r>
            <a:r>
              <a:rPr lang="en-US" sz="3200" b="1" dirty="0" smtClean="0">
                <a:solidFill>
                  <a:srgbClr val="F08843"/>
                </a:solidFill>
                <a:latin typeface="Leelawadee UI Semilight" panose="020B0402040204020203" pitchFamily="34" charset="-34"/>
                <a:cs typeface="Leelawadee UI Semilight" panose="020B0402040204020203" pitchFamily="34" charset="-34"/>
              </a:rPr>
              <a:t>onnect with me!</a:t>
            </a:r>
            <a:endParaRPr lang="en-US" sz="28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2" y="1222159"/>
            <a:ext cx="8681483" cy="1180699"/>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Social</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rPr>
              <a:t>twitter: @</a:t>
            </a:r>
            <a:r>
              <a:rPr lang="en-US" dirty="0" err="1" smtClean="0">
                <a:latin typeface="Source Sans Pro Light" panose="020B0403030403020204" pitchFamily="34" charset="0"/>
                <a:cs typeface="Leelawadee UI Semilight" panose="020B0402040204020203" pitchFamily="34" charset="-34"/>
              </a:rPr>
              <a:t>markjrieke</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err="1">
                <a:latin typeface="Source Sans Pro Light" panose="020B0403030403020204" pitchFamily="34" charset="0"/>
                <a:cs typeface="Leelawadee UI Semilight" panose="020B0402040204020203" pitchFamily="34" charset="-34"/>
              </a:rPr>
              <a:t>g</a:t>
            </a:r>
            <a:r>
              <a:rPr lang="en-US" dirty="0" err="1" smtClean="0">
                <a:latin typeface="Source Sans Pro Light" panose="020B0403030403020204" pitchFamily="34" charset="0"/>
                <a:cs typeface="Leelawadee UI Semilight" panose="020B0402040204020203" pitchFamily="34" charset="-34"/>
              </a:rPr>
              <a:t>ithub</a:t>
            </a:r>
            <a:r>
              <a:rPr lang="en-US" dirty="0" smtClean="0">
                <a:latin typeface="Source Sans Pro Light" panose="020B0403030403020204" pitchFamily="34" charset="0"/>
                <a:cs typeface="Leelawadee UI Semilight" panose="020B0402040204020203" pitchFamily="34" charset="-34"/>
              </a:rPr>
              <a:t>: github.com/</a:t>
            </a:r>
            <a:r>
              <a:rPr lang="en-US" dirty="0" err="1" smtClean="0">
                <a:latin typeface="Source Sans Pro Light" panose="020B0403030403020204" pitchFamily="34" charset="0"/>
                <a:cs typeface="Leelawadee UI Semilight" panose="020B0402040204020203" pitchFamily="34" charset="-34"/>
              </a:rPr>
              <a:t>markjrieke</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err="1" smtClean="0">
                <a:latin typeface="Source Sans Pro Light" panose="020B0403030403020204" pitchFamily="34" charset="0"/>
                <a:cs typeface="Leelawadee UI Semilight" panose="020B0402040204020203" pitchFamily="34" charset="-34"/>
              </a:rPr>
              <a:t>Linkedin</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linkedin.com/in/mark-j-rieke-ab4b0ab4</a:t>
            </a: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13610</TotalTime>
  <Words>1840</Words>
  <Application>Microsoft Office PowerPoint</Application>
  <PresentationFormat>Widescreen</PresentationFormat>
  <Paragraphs>427</Paragraphs>
  <Slides>55</Slides>
  <Notes>26</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55</vt:i4>
      </vt:variant>
    </vt:vector>
  </HeadingPairs>
  <TitlesOfParts>
    <vt:vector size="68"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Wingdings</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200</cp:revision>
  <dcterms:created xsi:type="dcterms:W3CDTF">2022-01-25T19:35:11Z</dcterms:created>
  <dcterms:modified xsi:type="dcterms:W3CDTF">2022-07-24T18:41:44Z</dcterms:modified>
</cp:coreProperties>
</file>